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83" r:id="rId4"/>
    <p:sldId id="275" r:id="rId5"/>
    <p:sldId id="273" r:id="rId6"/>
    <p:sldId id="276" r:id="rId7"/>
    <p:sldId id="279" r:id="rId8"/>
    <p:sldId id="282" r:id="rId9"/>
    <p:sldId id="293" r:id="rId10"/>
    <p:sldId id="294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/>
    <p:restoredTop sz="96305"/>
  </p:normalViewPr>
  <p:slideViewPr>
    <p:cSldViewPr snapToGrid="0" snapToObjects="1">
      <p:cViewPr varScale="1">
        <p:scale>
          <a:sx n="129" d="100"/>
          <a:sy n="129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081BE-968E-6C41-9A31-1D0DD26159EB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C2351-22A4-E048-A9A8-726ABABC2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9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Physical and biodegradation methods can be used smaller scale refineries.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Perfect for us because it enriches both naphthenic acids and bacteria that degrade them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Wastewater in, adsorption, wastewater out. 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How does this community degrade naphthenic acids, and how can we manipulate them to do it faster?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B8078-94BF-B745-9D97-46972465C2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9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Oil refinement generates naphthenic acids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Naphthenic acids are toxic to the environment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There are lots of naphthenic acids in Canada especially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Naphthenic acids are known to be biodegraded over long periods of time (very slow)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Too expensive to treat tailings ponds chemically or physically, best option is biodegradation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baseline="0" dirty="0"/>
              <a:t>We know how single bacteria can degrade single compounds, but in reality it is a complex community all contributing to degrading thousands of compounds</a:t>
            </a: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We know how single bacteria degrade single compounds, but how does this community of bacteria degrade this complex group of compounds?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B8078-94BF-B745-9D97-46972465C2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2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B8078-94BF-B745-9D97-46972465C2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8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D62C-7033-0E44-8BC8-A68003E32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2908C-FCBD-9C4E-953C-0A00B7CCA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AFB6C-E0B3-874A-B3CA-2F6DAD82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FCEF4-B2D0-4C4C-91D1-C13FF70E59F5}" type="datetime1">
              <a:rPr lang="en-CA" smtClean="0"/>
              <a:t>2020-06-03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6169E-A02D-124C-898B-1C87243C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1B16F-EB40-C94B-81C5-D83BEA306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2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7F7A-C9E2-9C42-8652-23DA5526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5A163-4F92-3F42-98AA-DCD35E3A8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5FE2-57A1-4545-A61C-D9B4483B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108B-9EF2-9A49-A4FB-CF6E6C058D8C}" type="datetime1">
              <a:rPr lang="en-CA" smtClean="0"/>
              <a:t>2020-06-03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7825D-8FF8-0744-9139-0BEBB0B5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B61BE-E5A4-0748-B908-AC0F069C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D40278-3E6D-3D46-BEEF-7F919C938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09814-C66C-2648-9622-58EA54A9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EB6AA-1452-AE41-9C3E-2CC9761F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397A-BADD-AB44-A0F4-33AE3254CA94}" type="datetime1">
              <a:rPr lang="en-CA" smtClean="0"/>
              <a:t>2020-06-03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3B54-0B1F-EC40-BD2E-3670610D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12654-470F-F741-8C19-88EDE998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4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63A4D-F34C-974C-A76D-93757D11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42382-4052-1C44-B44C-49E279AC6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9D4FE-169C-C949-B45E-56F5DF4C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09EBC-A9A5-9C48-A9E5-83AA6F778EAC}" type="datetime1">
              <a:rPr lang="en-CA" smtClean="0"/>
              <a:t>2020-06-03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CD2F7-1BE5-7846-A343-7E10AD74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23AF5-62C6-6544-862A-85FF949E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5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9CFF-8752-DE44-AA04-6AC0D4125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2578-D97D-0040-B849-D9B4B6309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47839-34BF-B840-811B-7BE37F0C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DCCF-2A5D-4C49-A6B0-FAD6FC0662B9}" type="datetime1">
              <a:rPr lang="en-CA" smtClean="0"/>
              <a:t>2020-06-03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D0EE1-A5E2-5D4C-B22E-9C8D06FF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3F782-5AC2-B748-9F82-DD7D9C79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26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3884-225B-6E4C-AA56-9B687D76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3550B-47EE-7147-B220-9533CAC2F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9B63F-3BB3-2B47-A15F-113254F9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8D7B1-5F3B-0646-AE73-2E0359D3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D38B-5450-2B44-A8DA-023FB4E39946}" type="datetime1">
              <a:rPr lang="en-CA" smtClean="0"/>
              <a:t>2020-06-03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34581-CC51-C446-9767-85F7078A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B2AED-46A2-BB4C-9D1A-B0C5827C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9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F6A-E778-0A45-9398-31F04272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B8D84-B2E2-D944-906A-499708BE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B1B91-FB7D-D545-B9DE-21F28B8D3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C2AB3-5D0C-C54B-9A36-F153DF86E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8B7CD-57B2-C249-8F4F-76A2297B5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3368A-9D99-F148-8355-17E7E225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142BA-A26B-F549-B017-EB59F7A33C97}" type="datetime1">
              <a:rPr lang="en-CA" smtClean="0"/>
              <a:t>2020-06-03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89A32-0A74-2F4E-8B44-B125891A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769D6E-6E7D-9640-8BF1-3B73E9C6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BB32-E3F1-CB40-927E-4A1EB649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D91BB-0CF6-2940-913C-3B3C7FA97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0AAC4-9A8D-2F45-BEC2-9666B8696A0D}" type="datetime1">
              <a:rPr lang="en-CA" smtClean="0"/>
              <a:t>2020-06-03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460D1-7FAA-1448-B716-3502B8E2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7CB1B-6A83-4249-9582-C446B76E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2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1BE4A-921B-6643-85E1-31C83E12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4FA6-F0E5-1743-BB60-80D8DC50DB71}" type="datetime1">
              <a:rPr lang="en-CA" smtClean="0"/>
              <a:t>2020-06-03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BA311-D46C-024D-B421-26FC31027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1C771-0AA6-A941-A2D2-5C2E16F8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0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D9E2-DF0A-9F48-9C54-AB325DC2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58E7A-4E6B-4D4A-8E3C-63D633CCE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DE1DB-B947-174E-B9A5-B02EF2B44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C89B5-48D1-0C40-BC81-04CB580B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8FC0-9313-9442-B94E-917D2C8F12E4}" type="datetime1">
              <a:rPr lang="en-CA" smtClean="0"/>
              <a:t>2020-06-03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8D397-7A8C-3F4B-B238-CD4F808D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33504-F0E1-F040-9436-72EC4841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8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2FC9-4338-3740-A3BA-1E2620D8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36A7B-2EB7-DF4F-9606-96D7F02AA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82834-CE08-D442-92EA-32197DAC0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3FF4C-3EFF-6542-A92F-E95D7BB6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2A35-3314-784E-876D-D5BC32784093}" type="datetime1">
              <a:rPr lang="en-CA" smtClean="0"/>
              <a:t>2020-06-03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89A0F-82EB-A748-8808-2256426E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D593E-97A4-A743-94F7-EAA61C5D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6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010B5-584A-E844-A97E-4A9F3850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7B58A-4174-7F43-A2C2-F40AB0A29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50C8-BB01-EF48-9463-7B3BDE42F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EC46E-2B3E-5D4E-AAD7-C86EA5961B27}" type="datetime1">
              <a:rPr lang="en-CA" smtClean="0"/>
              <a:t>2020-06-03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9F030-049E-2941-9B6D-2B3FDD4BE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ISAPP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53E3-D319-CA40-AA70-20834ABCC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5C0A6-7B76-EE49-A302-7D169843F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8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gloor@uwo.c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tiff"/><Relationship Id="rId7" Type="http://schemas.openxmlformats.org/officeDocument/2006/relationships/hyperlink" Target="https://github.com/dgiguer/complete-and-validated-genomes-from-a-metagenom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tiff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1573-935B-9741-9CE4-1F12FF253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Biodegradation and bioremediation in wastewater treatment systems </a:t>
            </a:r>
            <a:endParaRPr lang="en-CA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9C716-EB79-154C-8804-BA6402A11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2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ggloor</a:t>
            </a:r>
            <a:r>
              <a:rPr lang="en-US" dirty="0"/>
              <a:t>/compositions/presentations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670FA-D3C0-324B-8712-B9F0E3BB4B5D}"/>
              </a:ext>
            </a:extLst>
          </p:cNvPr>
          <p:cNvSpPr/>
          <p:nvPr/>
        </p:nvSpPr>
        <p:spPr>
          <a:xfrm>
            <a:off x="0" y="6229616"/>
            <a:ext cx="12192000" cy="628384"/>
          </a:xfrm>
          <a:prstGeom prst="rect">
            <a:avLst/>
          </a:prstGeom>
          <a:solidFill>
            <a:srgbClr val="4F2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08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10085-9C78-124E-B445-54B45A275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4655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 catalogue of genes/genomes</a:t>
            </a:r>
          </a:p>
          <a:p>
            <a:endParaRPr lang="en-US" dirty="0"/>
          </a:p>
          <a:p>
            <a:r>
              <a:rPr lang="en-US" dirty="0"/>
              <a:t>Syntenic regions / operons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Plasmids and phage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Meta-transcriptome of NA enriched cultures</a:t>
            </a:r>
          </a:p>
          <a:p>
            <a:endParaRPr lang="en-US" dirty="0"/>
          </a:p>
          <a:p>
            <a:r>
              <a:rPr lang="en-US"/>
              <a:t>Synthetic beneficial communities </a:t>
            </a:r>
            <a:r>
              <a:rPr lang="en-US" dirty="0"/>
              <a:t>for remediation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ECCAF-B786-E541-92A9-F3CED981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306513"/>
            <a:ext cx="2406582" cy="2419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FFBD64-5484-4446-B6F3-8B687CB1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BAB505-5C9C-8F46-8159-977B5A2E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ISAPP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C0C42-E872-A24C-BB82-33844AF4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5EE43-8CD4-434E-A619-2A4FD2CF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646" y="3808686"/>
            <a:ext cx="917170" cy="1513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FAA97-6492-E745-9C6C-79D4E790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937" y="2376621"/>
            <a:ext cx="2379291" cy="2104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1299B7-E787-4545-A56B-818767A94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920" y="573882"/>
            <a:ext cx="1375913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229616"/>
            <a:ext cx="12192000" cy="628384"/>
          </a:xfrm>
          <a:prstGeom prst="rect">
            <a:avLst/>
          </a:prstGeom>
          <a:solidFill>
            <a:srgbClr val="4F2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20567" y="2341045"/>
            <a:ext cx="4161183" cy="1585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Jean </a:t>
            </a:r>
            <a:r>
              <a:rPr lang="en-US" sz="2000" b="1" dirty="0" err="1"/>
              <a:t>Macklaim</a:t>
            </a:r>
            <a:r>
              <a:rPr lang="en-US" sz="2000" b="1" dirty="0"/>
              <a:t> </a:t>
            </a:r>
          </a:p>
          <a:p>
            <a:pPr marL="0" indent="0">
              <a:buNone/>
            </a:pPr>
            <a:r>
              <a:rPr lang="en-US" sz="2000" dirty="0"/>
              <a:t>Tom </a:t>
            </a:r>
            <a:r>
              <a:rPr lang="en-US" sz="2000" dirty="0" err="1"/>
              <a:t>McMurrough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854" y="4090341"/>
            <a:ext cx="2318273" cy="1063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08" y="4826835"/>
            <a:ext cx="556057" cy="556056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9006812" y="4951350"/>
            <a:ext cx="2291100" cy="55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/>
              <a:t>dgiguer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8108" y="5599481"/>
            <a:ext cx="572604" cy="46584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7805688" y="5530987"/>
            <a:ext cx="3821476" cy="55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DanielJGiguere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en-US" dirty="0"/>
              <a:t> </a:t>
            </a:r>
            <a:r>
              <a:rPr lang="en-US" dirty="0" err="1"/>
              <a:t>gbgloor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92" y="5215820"/>
            <a:ext cx="1974927" cy="875025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5590932" y="3700760"/>
            <a:ext cx="4037302" cy="55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Ontario Graduate Scholarship</a:t>
            </a: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765106" y="1839544"/>
            <a:ext cx="4161183" cy="2710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000" b="1" dirty="0"/>
          </a:p>
          <a:p>
            <a:pPr marL="0" indent="0">
              <a:buFont typeface="Arial"/>
              <a:buNone/>
            </a:pPr>
            <a:r>
              <a:rPr lang="en-US" sz="2000" b="1" dirty="0"/>
              <a:t>Dan </a:t>
            </a:r>
            <a:r>
              <a:rPr lang="en-US" sz="2000" b="1" dirty="0" err="1"/>
              <a:t>Giguere</a:t>
            </a:r>
            <a:endParaRPr lang="en-US" sz="2000" b="1" dirty="0"/>
          </a:p>
          <a:p>
            <a:pPr marL="0" indent="0">
              <a:buFont typeface="Arial"/>
              <a:buNone/>
            </a:pPr>
            <a:r>
              <a:rPr lang="en-US" sz="2000" b="1" dirty="0"/>
              <a:t>Alec </a:t>
            </a:r>
            <a:r>
              <a:rPr lang="en-US" sz="2000" b="1" dirty="0" err="1"/>
              <a:t>Bahcheli</a:t>
            </a:r>
            <a:endParaRPr lang="en-US" sz="2000" b="1" dirty="0"/>
          </a:p>
          <a:p>
            <a:pPr marL="0" indent="0">
              <a:buFont typeface="Arial"/>
              <a:buNone/>
            </a:pPr>
            <a:r>
              <a:rPr lang="en-US" sz="2000" dirty="0"/>
              <a:t>Ben </a:t>
            </a:r>
            <a:r>
              <a:rPr lang="en-US" sz="2000" dirty="0" err="1"/>
              <a:t>Joris</a:t>
            </a:r>
            <a:endParaRPr lang="en-US" sz="2000" dirty="0"/>
          </a:p>
          <a:p>
            <a:pPr marL="0" indent="0">
              <a:buFont typeface="Arial"/>
              <a:buNone/>
            </a:pPr>
            <a:r>
              <a:rPr lang="en-US" sz="2000" dirty="0"/>
              <a:t>Brandon </a:t>
            </a:r>
            <a:r>
              <a:rPr lang="en-US" sz="2000" dirty="0" err="1"/>
              <a:t>Lieng</a:t>
            </a:r>
            <a:endParaRPr lang="en-US" sz="2000" dirty="0"/>
          </a:p>
          <a:p>
            <a:pPr marL="0" indent="0">
              <a:buFont typeface="Arial"/>
              <a:buNone/>
            </a:pPr>
            <a:r>
              <a:rPr lang="en-US" sz="2000" b="1" dirty="0"/>
              <a:t>Dave </a:t>
            </a:r>
            <a:r>
              <a:rPr lang="en-US" sz="2000" b="1" dirty="0" err="1"/>
              <a:t>Edgell</a:t>
            </a:r>
            <a:endParaRPr lang="en-US" sz="2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>
                <a:solidFill>
                  <a:schemeClr val="bg2"/>
                </a:solidFill>
              </a:rPr>
              <a:t>ISAPP 2020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3AFE3F-B413-B548-930A-1F79F6E2C3CE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92040" y="1700773"/>
            <a:ext cx="8035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https://github.com/dgiguer/complete-and-validated-genomes-from-a-metagenome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132" y="2669139"/>
            <a:ext cx="1798033" cy="1905126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651854" y="3147512"/>
            <a:ext cx="4037302" cy="55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/>
              <a:t>Funding</a:t>
            </a:r>
            <a:r>
              <a:rPr lang="en-US" dirty="0"/>
              <a:t>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7" b="26676"/>
          <a:stretch/>
        </p:blipFill>
        <p:spPr>
          <a:xfrm>
            <a:off x="2475574" y="3240056"/>
            <a:ext cx="3126052" cy="25846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8B1EA6-BEF7-524A-8091-F493947FC26A}"/>
              </a:ext>
            </a:extLst>
          </p:cNvPr>
          <p:cNvSpPr txBox="1"/>
          <p:nvPr/>
        </p:nvSpPr>
        <p:spPr>
          <a:xfrm>
            <a:off x="5600779" y="4108370"/>
            <a:ext cx="152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Martin Flatley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0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29616"/>
            <a:ext cx="12192000" cy="628384"/>
          </a:xfrm>
          <a:prstGeom prst="rect">
            <a:avLst/>
          </a:prstGeom>
          <a:solidFill>
            <a:srgbClr val="4F2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Activated charcoal filters (Suncor)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81" y="1275273"/>
            <a:ext cx="9745292" cy="501771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>
                <a:solidFill>
                  <a:schemeClr val="bg2"/>
                </a:solidFill>
              </a:rPr>
              <a:t>ISAPP 2020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FE3F-B413-B548-930A-1F79F6E2C3CE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7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616"/>
            <a:ext cx="12192000" cy="628384"/>
          </a:xfrm>
          <a:prstGeom prst="rect">
            <a:avLst/>
          </a:prstGeom>
          <a:solidFill>
            <a:srgbClr val="4F2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Napthenic</a:t>
            </a:r>
            <a:r>
              <a:rPr lang="en-US" dirty="0"/>
              <a:t> acids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8200" y="1723346"/>
            <a:ext cx="5535447" cy="3748565"/>
            <a:chOff x="1126432" y="1713597"/>
            <a:chExt cx="5535447" cy="37485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432" y="1713597"/>
              <a:ext cx="5535447" cy="2864126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507397" y="4938942"/>
              <a:ext cx="27735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/>
                <a:t>Naphthenic acids 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>
                <a:solidFill>
                  <a:schemeClr val="bg2"/>
                </a:solidFill>
              </a:rPr>
              <a:t>ISAPP 2020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FE3F-B413-B548-930A-1F79F6E2C3CE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66642" y="1239983"/>
            <a:ext cx="45871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Significant environmental toxin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1 billion m</a:t>
            </a:r>
            <a:r>
              <a:rPr lang="en-US" sz="2800" baseline="30000" dirty="0"/>
              <a:t>3</a:t>
            </a:r>
            <a:r>
              <a:rPr lang="en-US" sz="2800" dirty="0"/>
              <a:t> naphthenic acid-containing wastewater annually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Known that bacteria biodegrade naphthenic acids over time when concentrated</a:t>
            </a:r>
          </a:p>
        </p:txBody>
      </p:sp>
    </p:spTree>
    <p:extLst>
      <p:ext uri="{BB962C8B-B14F-4D97-AF65-F5344CB8AC3E}">
        <p14:creationId xmlns:p14="http://schemas.microsoft.com/office/powerpoint/2010/main" val="343272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7F5DBD-91CE-D543-BACF-4A7B651044E6}"/>
              </a:ext>
            </a:extLst>
          </p:cNvPr>
          <p:cNvSpPr/>
          <p:nvPr/>
        </p:nvSpPr>
        <p:spPr>
          <a:xfrm>
            <a:off x="0" y="6229616"/>
            <a:ext cx="12192000" cy="628384"/>
          </a:xfrm>
          <a:prstGeom prst="rect">
            <a:avLst/>
          </a:prstGeom>
          <a:solidFill>
            <a:srgbClr val="4F2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4EFD-1931-CE45-BE6C-009913AD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Functionalizing meta-seq ‘</a:t>
            </a:r>
            <a:r>
              <a:rPr lang="en-US" dirty="0" err="1"/>
              <a:t>omes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9D6A2-8AF7-6E40-8672-F5FDFE589358}"/>
              </a:ext>
            </a:extLst>
          </p:cNvPr>
          <p:cNvSpPr/>
          <p:nvPr/>
        </p:nvSpPr>
        <p:spPr>
          <a:xfrm>
            <a:off x="7208108" y="4372935"/>
            <a:ext cx="42885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Fernandes et al. 2014</a:t>
            </a:r>
            <a:r>
              <a:rPr lang="en-US" sz="1000" dirty="0"/>
              <a:t>. Unifying the analysis of high-throughput sequencing datasets: characterizing {RNA}-seq, 16{S} r{RNA} gene sequencing and selective growth experiments by compositional data analysis. </a:t>
            </a:r>
            <a:r>
              <a:rPr lang="en-US" sz="1000" b="1" dirty="0"/>
              <a:t>Microbiome</a:t>
            </a:r>
          </a:p>
          <a:p>
            <a:r>
              <a:rPr lang="en-US" sz="1000" b="1" dirty="0" err="1"/>
              <a:t>Gloor</a:t>
            </a:r>
            <a:r>
              <a:rPr lang="en-US" sz="1000" b="1" dirty="0"/>
              <a:t> et al. 2017</a:t>
            </a:r>
            <a:r>
              <a:rPr lang="en-US" sz="1000" dirty="0"/>
              <a:t>. Microbiome Datasets Are Compositional: And This Is Not Optional. </a:t>
            </a:r>
            <a:r>
              <a:rPr lang="en-US" sz="1000" b="1" dirty="0"/>
              <a:t>Frontiers in Microbiology</a:t>
            </a:r>
          </a:p>
          <a:p>
            <a:r>
              <a:rPr lang="en-US" sz="1000" b="1" dirty="0" err="1"/>
              <a:t>Macklaim</a:t>
            </a:r>
            <a:r>
              <a:rPr lang="en-US" sz="1000" b="1" dirty="0"/>
              <a:t> &amp; </a:t>
            </a:r>
            <a:r>
              <a:rPr lang="en-US" sz="1000" b="1" dirty="0" err="1"/>
              <a:t>Gloor</a:t>
            </a:r>
            <a:r>
              <a:rPr lang="en-US" sz="1000" b="1" dirty="0"/>
              <a:t> 2018</a:t>
            </a:r>
            <a:r>
              <a:rPr lang="en-US" sz="1000" dirty="0"/>
              <a:t>. From RNA-seq to Biological Inference: Using Compositional Data Analysis in Meta-Transcriptomics. </a:t>
            </a:r>
            <a:r>
              <a:rPr lang="en-US" sz="1000" b="1" dirty="0"/>
              <a:t>Meth. Mol. Bio.</a:t>
            </a:r>
          </a:p>
          <a:p>
            <a:r>
              <a:rPr lang="en-US" sz="1000" b="1" dirty="0" err="1"/>
              <a:t>Gloor</a:t>
            </a:r>
            <a:r>
              <a:rPr lang="en-US" sz="1000" b="1" dirty="0"/>
              <a:t>, </a:t>
            </a:r>
            <a:r>
              <a:rPr lang="en-US" sz="1000" b="1" dirty="0" err="1"/>
              <a:t>Macklaim</a:t>
            </a:r>
            <a:r>
              <a:rPr lang="en-US" sz="1000" b="1" dirty="0"/>
              <a:t>, Fernandes, 2016. </a:t>
            </a:r>
            <a:r>
              <a:rPr lang="en-US" sz="1000" dirty="0"/>
              <a:t>Displaying Variation in Large Datasets: Plotting a Visual Summary of Effect Sizes. </a:t>
            </a:r>
            <a:r>
              <a:rPr lang="en-US" sz="1000" b="1" dirty="0"/>
              <a:t>J. of Comp. and Graph. Statistics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E1B2F-ED9D-DC4E-B29B-9E8F06F9F9CF}"/>
              </a:ext>
            </a:extLst>
          </p:cNvPr>
          <p:cNvSpPr txBox="1"/>
          <p:nvPr/>
        </p:nvSpPr>
        <p:spPr>
          <a:xfrm>
            <a:off x="5355209" y="2382765"/>
            <a:ext cx="3705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 sequence is a sequence is a sequence until it is annotated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30CE8-C823-9443-B0C9-C995F7A0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80" y="1426410"/>
            <a:ext cx="4909266" cy="48949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C97AB-553B-5E4A-9B3C-0CA5FAB91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ISAPP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3EDBF-B1DA-4845-A2E7-2CDD0619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5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6363A3-BF00-EE45-BE86-BAAD02625DC0}"/>
              </a:ext>
            </a:extLst>
          </p:cNvPr>
          <p:cNvSpPr/>
          <p:nvPr/>
        </p:nvSpPr>
        <p:spPr>
          <a:xfrm>
            <a:off x="0" y="6229616"/>
            <a:ext cx="12192000" cy="628384"/>
          </a:xfrm>
          <a:prstGeom prst="rect">
            <a:avLst/>
          </a:prstGeom>
          <a:solidFill>
            <a:srgbClr val="4F2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7" descr="NA_taxa.pdf">
            <a:extLst>
              <a:ext uri="{FF2B5EF4-FFF2-40B4-BE49-F238E27FC236}">
                <a16:creationId xmlns:a16="http://schemas.microsoft.com/office/drawing/2014/main" id="{B09C6353-B43F-EF4B-911A-7E15A5A226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93"/>
          <a:stretch/>
        </p:blipFill>
        <p:spPr>
          <a:xfrm>
            <a:off x="5405552" y="1525336"/>
            <a:ext cx="4511524" cy="4525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3BEA5-524C-C240-B9C7-7930590D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7019"/>
            <a:ext cx="10515600" cy="559970"/>
          </a:xfrm>
        </p:spPr>
        <p:txBody>
          <a:bodyPr>
            <a:normAutofit fontScale="90000"/>
          </a:bodyPr>
          <a:lstStyle/>
          <a:p>
            <a:r>
              <a:rPr lang="en-US" dirty="0"/>
              <a:t>Meta-transcriptome of refinery aeration basin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4E6E-3586-0F4F-A036-CC8830B9C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3105" cy="43513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grown in two carbon sources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Each point is a gene (&gt;250k)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Y-axis is difference between groups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X-axis is dispersion within group</a:t>
            </a:r>
          </a:p>
          <a:p>
            <a:r>
              <a:rPr lang="en-US" i="1" dirty="0" err="1"/>
              <a:t>Lysinbacillus</a:t>
            </a:r>
            <a:r>
              <a:rPr lang="en-US" dirty="0"/>
              <a:t> prefers alkanes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6C33D9-48A5-9142-8E43-4959494C0CEF}"/>
              </a:ext>
            </a:extLst>
          </p:cNvPr>
          <p:cNvSpPr txBox="1"/>
          <p:nvPr/>
        </p:nvSpPr>
        <p:spPr>
          <a:xfrm>
            <a:off x="5172155" y="20955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E46AA-12A5-8E4E-8077-126EE876FFA1}"/>
              </a:ext>
            </a:extLst>
          </p:cNvPr>
          <p:cNvSpPr txBox="1"/>
          <p:nvPr/>
        </p:nvSpPr>
        <p:spPr>
          <a:xfrm>
            <a:off x="5172155" y="496333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EAE51-AE82-9947-9991-C2A0D91A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ISAPP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7535F-FF51-BE42-9181-8392367E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3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2872E8-EE63-0248-8D4B-4459E9E5A49D}"/>
              </a:ext>
            </a:extLst>
          </p:cNvPr>
          <p:cNvSpPr/>
          <p:nvPr/>
        </p:nvSpPr>
        <p:spPr>
          <a:xfrm>
            <a:off x="0" y="6229616"/>
            <a:ext cx="12192000" cy="628384"/>
          </a:xfrm>
          <a:prstGeom prst="rect">
            <a:avLst/>
          </a:prstGeom>
          <a:solidFill>
            <a:srgbClr val="4F2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BBDE8-324B-9B45-83CC-6CE56C68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2218F-4631-674C-B21E-48897F809A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745" y="1823452"/>
            <a:ext cx="4415608" cy="4133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F5CA2-E380-E744-B4E7-C8CD7773DF9E}"/>
              </a:ext>
            </a:extLst>
          </p:cNvPr>
          <p:cNvSpPr txBox="1"/>
          <p:nvPr/>
        </p:nvSpPr>
        <p:spPr>
          <a:xfrm>
            <a:off x="6306206" y="1823452"/>
            <a:ext cx="50475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than 10% of the reads map to known bacterial species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identify who is there before asking what they are doing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MAGs are best way to do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MAGs from short reads only are incomplete and artificial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CD0D9-D6D8-C34C-AAEB-903ACD48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ISAPP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6FD39-BAB8-BA42-B29D-18D1B69C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A6C1BE-946A-104D-80A6-0FDFCECD12EE}"/>
              </a:ext>
            </a:extLst>
          </p:cNvPr>
          <p:cNvSpPr/>
          <p:nvPr/>
        </p:nvSpPr>
        <p:spPr>
          <a:xfrm>
            <a:off x="0" y="6229616"/>
            <a:ext cx="12192000" cy="628384"/>
          </a:xfrm>
          <a:prstGeom prst="rect">
            <a:avLst/>
          </a:prstGeom>
          <a:solidFill>
            <a:srgbClr val="4F2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6BA6A-5FDF-9143-B635-54D4171D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Protocol: MAGs that rival single isolate QC!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C31F15-4E43-C043-804D-9A81B7964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9625"/>
            <a:ext cx="4748789" cy="3813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C1B7D-3299-8D4B-9F8E-CFBEEBC6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8280"/>
            <a:ext cx="5300098" cy="4255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C65DD0-1A58-FA44-80CE-D580875C7182}"/>
              </a:ext>
            </a:extLst>
          </p:cNvPr>
          <p:cNvSpPr/>
          <p:nvPr/>
        </p:nvSpPr>
        <p:spPr>
          <a:xfrm>
            <a:off x="5279460" y="6167896"/>
            <a:ext cx="7436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err="1">
                <a:solidFill>
                  <a:schemeClr val="bg2"/>
                </a:solidFill>
              </a:rPr>
              <a:t>Giguere</a:t>
            </a:r>
            <a:r>
              <a:rPr lang="en-CA" sz="1400" dirty="0">
                <a:solidFill>
                  <a:schemeClr val="bg2"/>
                </a:solidFill>
              </a:rPr>
              <a:t> DJ, et al. Complete and validated genomes from a metagenome. </a:t>
            </a:r>
            <a:r>
              <a:rPr lang="en-CA" sz="1400" dirty="0" err="1">
                <a:solidFill>
                  <a:schemeClr val="bg2"/>
                </a:solidFill>
              </a:rPr>
              <a:t>bioRxiv</a:t>
            </a:r>
            <a:r>
              <a:rPr lang="en-CA" sz="1400" dirty="0">
                <a:solidFill>
                  <a:schemeClr val="bg2"/>
                </a:solidFill>
              </a:rPr>
              <a:t>, 2020 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E7A7F5-8613-0944-AC08-914A67EF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ISAPP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C492E2-6E61-9C43-95B8-FB5A2977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3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330A09-AE21-1F4A-B0BC-6231F0F4998A}"/>
              </a:ext>
            </a:extLst>
          </p:cNvPr>
          <p:cNvSpPr/>
          <p:nvPr/>
        </p:nvSpPr>
        <p:spPr>
          <a:xfrm>
            <a:off x="0" y="6229616"/>
            <a:ext cx="12192000" cy="628384"/>
          </a:xfrm>
          <a:prstGeom prst="rect">
            <a:avLst/>
          </a:prstGeom>
          <a:solidFill>
            <a:srgbClr val="4F2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205AE-8540-EC4D-8667-7389A0D2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UBA1547 – genome plasticity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7B61D-3EA9-D14C-9C53-F8681EC2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6227"/>
            <a:ext cx="4165600" cy="403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C4BB0-EC91-9449-9ADE-16B53306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50" y="1837982"/>
            <a:ext cx="2991545" cy="43513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A8005B-8D29-A74A-A4C9-49F8AB8B7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ISAPP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B37D5-7081-9B45-AC1D-56D436E9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5C0A6-7B76-EE49-A302-7D169843FE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8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29616"/>
            <a:ext cx="12192000" cy="628384"/>
          </a:xfrm>
          <a:prstGeom prst="rect">
            <a:avLst/>
          </a:prstGeom>
          <a:solidFill>
            <a:srgbClr val="4F2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3" t="7379" r="5552" b="13542"/>
          <a:stretch/>
        </p:blipFill>
        <p:spPr>
          <a:xfrm>
            <a:off x="2710177" y="1287561"/>
            <a:ext cx="4773972" cy="46656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ISAPP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FE3F-B413-B548-930A-1F79F6E2C3CE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r="51376" b="2603"/>
          <a:stretch/>
        </p:blipFill>
        <p:spPr>
          <a:xfrm>
            <a:off x="7484149" y="890033"/>
            <a:ext cx="4647766" cy="520305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does this help?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28619" y="1942794"/>
            <a:ext cx="3091541" cy="3355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ORFs associated with </a:t>
            </a:r>
            <a:r>
              <a:rPr lang="en-US" sz="3200"/>
              <a:t>hydrocarbon degrading genes </a:t>
            </a:r>
            <a:r>
              <a:rPr lang="en-US" sz="3200" dirty="0"/>
              <a:t>circled in blue and black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82175" y="5367384"/>
            <a:ext cx="5355030" cy="2343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  <a:latin typeface="+mn-lt"/>
              </a:rPr>
              <a:t>ORF = open reading frame</a:t>
            </a:r>
          </a:p>
        </p:txBody>
      </p:sp>
    </p:spTree>
    <p:extLst>
      <p:ext uri="{BB962C8B-B14F-4D97-AF65-F5344CB8AC3E}">
        <p14:creationId xmlns:p14="http://schemas.microsoft.com/office/powerpoint/2010/main" val="3855404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564</Words>
  <Application>Microsoft Macintosh PowerPoint</Application>
  <PresentationFormat>Widescreen</PresentationFormat>
  <Paragraphs>102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Biodegradation and bioremediation in wastewater treatment systems </vt:lpstr>
      <vt:lpstr>Problem: Activated charcoal filters (Suncor)</vt:lpstr>
      <vt:lpstr>Napthenic acids</vt:lpstr>
      <vt:lpstr>Functionalizing meta-seq ‘omes</vt:lpstr>
      <vt:lpstr>Meta-transcriptome of refinery aeration basin</vt:lpstr>
      <vt:lpstr>What are we missing?</vt:lpstr>
      <vt:lpstr>Protocol: MAGs that rival single isolate QC!</vt:lpstr>
      <vt:lpstr>UBA1547 – genome plasticity</vt:lpstr>
      <vt:lpstr>How does this help? </vt:lpstr>
      <vt:lpstr>Next steps?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ISAPP</dc:title>
  <dc:creator>Gregory B. Gloor</dc:creator>
  <cp:lastModifiedBy>Gregory B. Gloor</cp:lastModifiedBy>
  <cp:revision>13</cp:revision>
  <dcterms:created xsi:type="dcterms:W3CDTF">2020-06-02T17:37:58Z</dcterms:created>
  <dcterms:modified xsi:type="dcterms:W3CDTF">2020-06-03T14:14:07Z</dcterms:modified>
</cp:coreProperties>
</file>